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slideLayouts/slideLayout19.xml" ContentType="application/vnd.openxmlformats-officedocument.presentationml.slideLayout+xml"/>
  <Override PartName="/ppt/slideLayouts/slideLayout17.xml" ContentType="application/vnd.openxmlformats-officedocument.presentationml.slideLayout+xml"/>
  <Override PartName="/ppt/slideLayouts/slideLayout8.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9.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1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7.xml.rels" ContentType="application/vnd.openxmlformats-package.relationships+xml"/>
  <Override PartName="/ppt/slideLayouts/_rels/slideLayout23.xml.rels" ContentType="application/vnd.openxmlformats-package.relationships+xml"/>
  <Override PartName="/ppt/slideLayouts/_rels/slideLayout15.xml.rels" ContentType="application/vnd.openxmlformats-package.relationships+xml"/>
  <Override PartName="/ppt/slideLayouts/_rels/slideLayout24.xml.rels" ContentType="application/vnd.openxmlformats-package.relationships+xml"/>
  <Override PartName="/ppt/slideLayouts/_rels/slideLayout16.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3.xml.rels" ContentType="application/vnd.openxmlformats-package.relationships+xml"/>
  <Override PartName="/ppt/slideLayouts/_rels/slideLayout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18.xml.rels" ContentType="application/vnd.openxmlformats-package.relationships+xml"/>
  <Override PartName="/ppt/slideLayouts/_rels/slideLayout11.xml.rels" ContentType="application/vnd.openxmlformats-package.relationships+xml"/>
  <Override PartName="/ppt/slideLayouts/_rels/slideLayout17.xml.rels" ContentType="application/vnd.openxmlformats-package.relationships+xml"/>
  <Override PartName="/ppt/slideLayouts/_rels/slideLayout10.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s/slide1.xml" ContentType="application/vnd.openxmlformats-officedocument.presentationml.slide+xml"/>
  <Override PartName="/ppt/slides/slide19.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_rels/slide18.xml.rels" ContentType="application/vnd.openxmlformats-package.relationships+xml"/>
  <Override PartName="/ppt/slides/_rels/slide11.xml.rels" ContentType="application/vnd.openxmlformats-package.relationships+xml"/>
  <Override PartName="/ppt/slides/_rels/slide17.xml.rels" ContentType="application/vnd.openxmlformats-package.relationships+xml"/>
  <Override PartName="/ppt/slides/_rels/slide10.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9.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3.xml.rels" ContentType="application/vnd.openxmlformats-package.relationships+xml"/>
  <Override PartName="/ppt/slides/slide18.xml" ContentType="application/vnd.openxmlformats-officedocument.presentationml.slide+xml"/>
  <Override PartName="/ppt/_rels/presentation.xml.rels" ContentType="application/vnd.openxmlformats-package.relationships+xml"/>
  <Override PartName="/ppt/media/image1.png" ContentType="image/png"/>
  <Override PartName="/ppt/media/image2.png" ContentType="image/png"/>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3"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5"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7"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GB" sz="3200" spc="-1" strike="noStrike">
              <a:latin typeface="Arial"/>
            </a:endParaRPr>
          </a:p>
        </p:txBody>
      </p:sp>
      <p:sp>
        <p:nvSpPr>
          <p:cNvPr id="8"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2"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13"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GB" sz="3200" spc="-1" strike="noStrike">
              <a:latin typeface="Arial"/>
            </a:endParaRPr>
          </a:p>
        </p:txBody>
      </p:sp>
      <p:sp>
        <p:nvSpPr>
          <p:cNvPr id="14"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6"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GB" sz="3200" spc="-1" strike="noStrike">
              <a:latin typeface="Arial"/>
            </a:endParaRPr>
          </a:p>
        </p:txBody>
      </p:sp>
      <p:sp>
        <p:nvSpPr>
          <p:cNvPr id="17"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18"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0"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21"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22"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4"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GB" sz="3200" spc="-1" strike="noStrike">
              <a:latin typeface="Arial"/>
            </a:endParaRPr>
          </a:p>
        </p:txBody>
      </p:sp>
      <p:sp>
        <p:nvSpPr>
          <p:cNvPr id="25"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7"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28"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29"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30"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32"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33"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34"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35"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36"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37"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41"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43"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45"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GB" sz="3200" spc="-1" strike="noStrike">
              <a:latin typeface="Arial"/>
            </a:endParaRPr>
          </a:p>
        </p:txBody>
      </p:sp>
      <p:sp>
        <p:nvSpPr>
          <p:cNvPr id="46"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50"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51"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GB" sz="3200" spc="-1" strike="noStrike">
              <a:latin typeface="Arial"/>
            </a:endParaRPr>
          </a:p>
        </p:txBody>
      </p:sp>
      <p:sp>
        <p:nvSpPr>
          <p:cNvPr id="52"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54"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GB" sz="3200" spc="-1" strike="noStrike">
              <a:latin typeface="Arial"/>
            </a:endParaRPr>
          </a:p>
        </p:txBody>
      </p:sp>
      <p:sp>
        <p:nvSpPr>
          <p:cNvPr id="55"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56"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5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5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6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62"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GB" sz="3200" spc="-1" strike="noStrike">
              <a:latin typeface="Arial"/>
            </a:endParaRPr>
          </a:p>
        </p:txBody>
      </p:sp>
      <p:sp>
        <p:nvSpPr>
          <p:cNvPr id="63"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65"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66"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67"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GB" sz="3200" spc="-1" strike="noStrike">
              <a:latin typeface="Arial"/>
            </a:endParaRPr>
          </a:p>
        </p:txBody>
      </p:sp>
      <p:sp>
        <p:nvSpPr>
          <p:cNvPr id="68"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70"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71"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72"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73"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74"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GB" sz="3200" spc="-1" strike="noStrike">
              <a:latin typeface="Arial"/>
            </a:endParaRPr>
          </a:p>
        </p:txBody>
      </p:sp>
      <p:sp>
        <p:nvSpPr>
          <p:cNvPr id="75"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GB" sz="4400" spc="-1" strike="noStrike">
                <a:latin typeface="Arial"/>
              </a:rPr>
              <a:t>Click to edit the title text format</a:t>
            </a:r>
            <a:endParaRPr b="0" lang="en-GB" sz="4400" spc="-1" strike="noStrike">
              <a:latin typeface="Arial"/>
            </a:endParaRPr>
          </a:p>
        </p:txBody>
      </p:sp>
      <p:sp>
        <p:nvSpPr>
          <p:cNvPr id="1" name="PlaceHolder 2"/>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GB" sz="4400" spc="-1" strike="noStrike">
                <a:latin typeface="Arial"/>
              </a:rPr>
              <a:t>Click to edit the title text format</a:t>
            </a:r>
            <a:endParaRPr b="0" lang="en-GB" sz="4400" spc="-1" strike="noStrike">
              <a:latin typeface="Arial"/>
            </a:endParaRPr>
          </a:p>
        </p:txBody>
      </p:sp>
      <p:sp>
        <p:nvSpPr>
          <p:cNvPr id="39" name="PlaceHolder 2"/>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PlaceHolder 1"/>
          <p:cNvSpPr>
            <a:spLocks noGrp="1"/>
          </p:cNvSpPr>
          <p:nvPr>
            <p:ph type="title"/>
          </p:nvPr>
        </p:nvSpPr>
        <p:spPr>
          <a:xfrm>
            <a:off x="504000" y="-946440"/>
            <a:ext cx="9070560" cy="945360"/>
          </a:xfrm>
          <a:prstGeom prst="rect">
            <a:avLst/>
          </a:prstGeom>
          <a:noFill/>
          <a:ln w="0">
            <a:noFill/>
          </a:ln>
        </p:spPr>
        <p:txBody>
          <a:bodyPr lIns="0" rIns="0" tIns="0" bIns="0" anchor="ctr">
            <a:noAutofit/>
          </a:bodyPr>
          <a:p>
            <a:pPr algn="ctr">
              <a:lnSpc>
                <a:spcPct val="100000"/>
              </a:lnSpc>
              <a:buNone/>
            </a:pPr>
            <a:r>
              <a:rPr b="0" lang="en-GB" sz="4400" spc="-1" strike="noStrike">
                <a:latin typeface="Arial"/>
              </a:rPr>
              <a:t>Rushcliffe</a:t>
            </a:r>
            <a:endParaRPr b="0" lang="en-GB" sz="4400" spc="-1" strike="noStrike">
              <a:latin typeface="Arial"/>
            </a:endParaRPr>
          </a:p>
        </p:txBody>
      </p:sp>
      <p:sp>
        <p:nvSpPr>
          <p:cNvPr id="77" name="PlaceHolder 2"/>
          <p:cNvSpPr>
            <a:spLocks noGrp="1"/>
          </p:cNvSpPr>
          <p:nvPr>
            <p:ph type="subTitle"/>
          </p:nvPr>
        </p:nvSpPr>
        <p:spPr>
          <a:xfrm>
            <a:off x="432000" y="1368000"/>
            <a:ext cx="9070560" cy="3598920"/>
          </a:xfrm>
          <a:prstGeom prst="rect">
            <a:avLst/>
          </a:prstGeom>
          <a:noFill/>
          <a:ln w="0">
            <a:noFill/>
          </a:ln>
        </p:spPr>
        <p:txBody>
          <a:bodyPr lIns="0" rIns="0" tIns="0" bIns="0" anchor="ctr">
            <a:noAutofit/>
          </a:bodyPr>
          <a:p>
            <a:pPr algn="ctr">
              <a:buNone/>
            </a:pPr>
            <a:endParaRPr b="0" lang="en-GB" sz="3200" spc="-1" strike="noStrike">
              <a:latin typeface="Arial"/>
            </a:endParaRPr>
          </a:p>
        </p:txBody>
      </p:sp>
      <p:pic>
        <p:nvPicPr>
          <p:cNvPr id="78" name="" descr=""/>
          <p:cNvPicPr/>
          <p:nvPr/>
        </p:nvPicPr>
        <p:blipFill>
          <a:blip r:embed="rId1"/>
          <a:stretch/>
        </p:blipFill>
        <p:spPr>
          <a:xfrm>
            <a:off x="447120" y="-72000"/>
            <a:ext cx="9631800" cy="59029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title"/>
          </p:nvPr>
        </p:nvSpPr>
        <p:spPr>
          <a:xfrm>
            <a:off x="360000" y="1562040"/>
            <a:ext cx="9070560" cy="2109240"/>
          </a:xfrm>
          <a:prstGeom prst="rect">
            <a:avLst/>
          </a:prstGeom>
          <a:noFill/>
          <a:ln w="0">
            <a:noFill/>
          </a:ln>
        </p:spPr>
        <p:txBody>
          <a:bodyPr lIns="0" rIns="0" tIns="0" bIns="0" anchor="ctr">
            <a:noAutofit/>
          </a:bodyPr>
          <a:p>
            <a:pPr algn="ctr">
              <a:lnSpc>
                <a:spcPct val="100000"/>
              </a:lnSpc>
              <a:buNone/>
            </a:pPr>
            <a:r>
              <a:rPr b="0" lang="en-GB" sz="2800" spc="-1" strike="noStrike">
                <a:latin typeface="Arial"/>
              </a:rPr>
              <a:t>The population of Rushcliffe has grown by 10,000 in the last ten years it’s now 126,000</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PlaceHolder 1"/>
          <p:cNvSpPr>
            <a:spLocks noGrp="1"/>
          </p:cNvSpPr>
          <p:nvPr>
            <p:ph type="title"/>
          </p:nvPr>
        </p:nvSpPr>
        <p:spPr>
          <a:xfrm>
            <a:off x="216000" y="1064880"/>
            <a:ext cx="9358560" cy="1958400"/>
          </a:xfrm>
          <a:prstGeom prst="rect">
            <a:avLst/>
          </a:prstGeom>
          <a:noFill/>
          <a:ln w="0">
            <a:noFill/>
          </a:ln>
        </p:spPr>
        <p:txBody>
          <a:bodyPr lIns="0" rIns="0" tIns="0" bIns="0" anchor="ctr">
            <a:noAutofit/>
          </a:bodyPr>
          <a:p>
            <a:pPr>
              <a:lnSpc>
                <a:spcPct val="100000"/>
              </a:lnSpc>
              <a:spcBef>
                <a:spcPts val="1417"/>
              </a:spcBef>
              <a:buNone/>
            </a:pPr>
            <a:r>
              <a:rPr b="0" lang="en-GB" sz="1800" spc="-1" strike="noStrike">
                <a:latin typeface="Arial"/>
              </a:rPr>
              <a:t>Potential: let’s look at the local again, look at the way we can engage, connect, converse across the borough: see who is there, get a conversation going about Multiply, about Inspire and see how we can let people know we are here for them. Multiply and Inspire are here to help you connect with new opportunities.Well executed this project will help us achieve so many more goals, opportunities and synergies </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PlaceHolder 1"/>
          <p:cNvSpPr>
            <a:spLocks noGrp="1"/>
          </p:cNvSpPr>
          <p:nvPr>
            <p:ph type="title"/>
          </p:nvPr>
        </p:nvSpPr>
        <p:spPr>
          <a:xfrm>
            <a:off x="144720" y="1727640"/>
            <a:ext cx="9070560" cy="945360"/>
          </a:xfrm>
          <a:prstGeom prst="rect">
            <a:avLst/>
          </a:prstGeom>
          <a:noFill/>
          <a:ln w="0">
            <a:noFill/>
          </a:ln>
        </p:spPr>
        <p:txBody>
          <a:bodyPr lIns="0" rIns="0" tIns="0" bIns="0" anchor="ctr">
            <a:noAutofit/>
          </a:bodyPr>
          <a:p>
            <a:pPr algn="ctr">
              <a:lnSpc>
                <a:spcPct val="100000"/>
              </a:lnSpc>
              <a:buNone/>
            </a:pPr>
            <a:r>
              <a:rPr b="0" lang="en-GB" sz="2200" spc="-1" strike="noStrike">
                <a:latin typeface="Arial"/>
              </a:rPr>
              <a:t>What is Multiply? It’s a UK wide project to make numbers, maths, calculation and the mystery of mathematics more accessible to more people, more of the time: as Inspire libraries realise: It’s Mathmagics!</a:t>
            </a:r>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504000" y="226080"/>
            <a:ext cx="9070560" cy="945360"/>
          </a:xfrm>
          <a:prstGeom prst="rect">
            <a:avLst/>
          </a:prstGeom>
          <a:noFill/>
          <a:ln w="0">
            <a:noFill/>
          </a:ln>
        </p:spPr>
        <p:txBody>
          <a:bodyPr lIns="0" rIns="0" tIns="0" bIns="0" anchor="ctr">
            <a:noAutofit/>
          </a:bodyPr>
          <a:p>
            <a:pPr algn="ctr">
              <a:lnSpc>
                <a:spcPct val="100000"/>
              </a:lnSpc>
              <a:buNone/>
            </a:pPr>
            <a:r>
              <a:rPr b="0" lang="en-GB" sz="4400" spc="-1" strike="noStrike">
                <a:latin typeface="Arial"/>
              </a:rPr>
              <a:t>Bringing back your love of learning</a:t>
            </a:r>
            <a:endParaRPr b="0" lang="en-GB" sz="4400" spc="-1" strike="noStrike">
              <a:latin typeface="Arial"/>
            </a:endParaRPr>
          </a:p>
        </p:txBody>
      </p:sp>
      <p:pic>
        <p:nvPicPr>
          <p:cNvPr id="83" name="" descr=""/>
          <p:cNvPicPr/>
          <p:nvPr/>
        </p:nvPicPr>
        <p:blipFill>
          <a:blip r:embed="rId1"/>
          <a:stretch/>
        </p:blipFill>
        <p:spPr>
          <a:xfrm>
            <a:off x="2016000" y="1728000"/>
            <a:ext cx="4335120" cy="342072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720" y="1902960"/>
            <a:ext cx="9070560" cy="1787040"/>
          </a:xfrm>
          <a:prstGeom prst="rect">
            <a:avLst/>
          </a:prstGeom>
          <a:noFill/>
          <a:ln w="0">
            <a:noFill/>
          </a:ln>
        </p:spPr>
        <p:txBody>
          <a:bodyPr lIns="0" rIns="0" tIns="0" bIns="0" anchor="ctr">
            <a:noAutofit/>
          </a:bodyPr>
          <a:p>
            <a:pPr algn="ctr">
              <a:lnSpc>
                <a:spcPct val="100000"/>
              </a:lnSpc>
              <a:buNone/>
            </a:pPr>
            <a:r>
              <a:rPr b="0" lang="en-GB" sz="2000" spc="-1" strike="noStrike">
                <a:latin typeface="Arial"/>
              </a:rPr>
              <a:t>This requires work at the neighbourhood level to connect individuals across the social, cultural and economic with Multiply and Inspire using our insights to create participation in Multiply and Inspire learning, sign people up, welcome them into Inspire.</a:t>
            </a:r>
            <a:r>
              <a:rPr b="0" lang="en-GB" sz="2200" spc="-1" strike="noStrike">
                <a:latin typeface="Arial"/>
              </a:rPr>
              <a:t> Future lifelong learners ambassadors for who we are and what we’re doing.</a:t>
            </a:r>
            <a:br/>
            <a:r>
              <a:rPr b="0" lang="en-GB" sz="2200" spc="-1" strike="noStrike">
                <a:latin typeface="Arial"/>
              </a:rPr>
              <a:t> </a:t>
            </a:r>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title"/>
          </p:nvPr>
        </p:nvSpPr>
        <p:spPr>
          <a:xfrm>
            <a:off x="216720" y="2184480"/>
            <a:ext cx="9070560" cy="1335960"/>
          </a:xfrm>
          <a:prstGeom prst="rect">
            <a:avLst/>
          </a:prstGeom>
          <a:noFill/>
          <a:ln w="0">
            <a:noFill/>
          </a:ln>
        </p:spPr>
        <p:txBody>
          <a:bodyPr lIns="0" rIns="0" tIns="0" bIns="0" anchor="ctr">
            <a:noAutofit/>
          </a:bodyPr>
          <a:p>
            <a:pPr algn="ctr">
              <a:lnSpc>
                <a:spcPct val="100000"/>
              </a:lnSpc>
              <a:buNone/>
            </a:pPr>
            <a:r>
              <a:rPr b="0" lang="en-GB" sz="1800" spc="-1" strike="noStrike">
                <a:latin typeface="Arial"/>
              </a:rPr>
              <a:t>Rejuvenate relationships across the borough. Connect in the town and village centres talk about Multiply, network it: market days, business, voluntary, charity and support groups across the borough: record and develop contacts, opportunities, referrals with</a:t>
            </a:r>
            <a:br/>
            <a:r>
              <a:rPr b="0" lang="en-GB" sz="1800" spc="-1" strike="noStrike">
                <a:latin typeface="Arial"/>
              </a:rPr>
              <a:t>residents, businesses, landlords and agents, heath, education, sports groups, leisure centres.</a:t>
            </a:r>
            <a:r>
              <a:rPr b="0" lang="en-GB" sz="2200" spc="-1" strike="noStrike">
                <a:latin typeface="Arial"/>
              </a:rPr>
              <a:t> </a:t>
            </a:r>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360000" y="1368000"/>
            <a:ext cx="9070560" cy="945360"/>
          </a:xfrm>
          <a:prstGeom prst="rect">
            <a:avLst/>
          </a:prstGeom>
          <a:noFill/>
          <a:ln w="0">
            <a:noFill/>
          </a:ln>
        </p:spPr>
        <p:txBody>
          <a:bodyPr lIns="0" rIns="0" tIns="0" bIns="0" anchor="ctr">
            <a:noAutofit/>
          </a:bodyPr>
          <a:p>
            <a:pPr algn="ctr">
              <a:lnSpc>
                <a:spcPct val="100000"/>
              </a:lnSpc>
              <a:buNone/>
            </a:pPr>
            <a:r>
              <a:rPr b="0" lang="en-GB" sz="2000" spc="-1" strike="noStrike">
                <a:latin typeface="Arial"/>
              </a:rPr>
              <a:t>Create maths conversations, take feedback, grow the Multiply and Inspire brand in our neighbourhood day to day, week to week, month to month, year to year. Use a variety of media to do this</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603000" y="1154520"/>
            <a:ext cx="9070560" cy="1353960"/>
          </a:xfrm>
          <a:prstGeom prst="rect">
            <a:avLst/>
          </a:prstGeom>
          <a:noFill/>
          <a:ln w="0">
            <a:noFill/>
          </a:ln>
        </p:spPr>
        <p:txBody>
          <a:bodyPr lIns="0" rIns="0" tIns="0" bIns="0" anchor="ctr">
            <a:noAutofit/>
          </a:bodyPr>
          <a:p>
            <a:pPr>
              <a:lnSpc>
                <a:spcPct val="100000"/>
              </a:lnSpc>
              <a:spcBef>
                <a:spcPts val="1417"/>
              </a:spcBef>
              <a:buNone/>
            </a:pPr>
            <a:r>
              <a:rPr b="0" lang="en-GB" sz="1600" spc="-1" strike="noStrike">
                <a:latin typeface="Arial"/>
              </a:rPr>
              <a:t>With Multiply we can get a conversation going and offer something immediate: access to maths in venues and online: help people liberate their hopes and aspirations: with the self employed, the apprentices, micro businesses, the mums, the dads, young, middle aged, older, super older. The people who care and the people who feel they don’t care. Carers paid and unpaid have aspirations to contribute, to learn let’s engage them in the neighbourhood conversations about Multiply, Inspire and Lifelong learning. </a:t>
            </a:r>
            <a:endParaRPr b="0" lang="en-GB" sz="16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514800" y="226080"/>
            <a:ext cx="9070560" cy="2941200"/>
          </a:xfrm>
          <a:prstGeom prst="rect">
            <a:avLst/>
          </a:prstGeom>
          <a:noFill/>
          <a:ln w="0">
            <a:noFill/>
          </a:ln>
        </p:spPr>
        <p:txBody>
          <a:bodyPr lIns="0" rIns="0" tIns="0" bIns="0" anchor="ctr">
            <a:noAutofit/>
          </a:bodyPr>
          <a:p>
            <a:pPr>
              <a:lnSpc>
                <a:spcPct val="100000"/>
              </a:lnSpc>
              <a:spcBef>
                <a:spcPts val="1417"/>
              </a:spcBef>
              <a:buNone/>
            </a:pPr>
            <a:r>
              <a:rPr b="0" lang="en-GB" sz="1400" spc="-1" strike="noStrike">
                <a:latin typeface="Arial"/>
              </a:rPr>
              <a:t>I think Multiply is an opportunity to encourage people to remember that their lives have meaning: that what they think, feel, aspire to, matters. Multiply is part of a conversation about how we can all do things better and that 100 per cent effort and 100% contribution is an incredible motivator. </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432720" y="1172160"/>
            <a:ext cx="9070560" cy="945360"/>
          </a:xfrm>
          <a:prstGeom prst="rect">
            <a:avLst/>
          </a:prstGeom>
          <a:noFill/>
          <a:ln w="0">
            <a:noFill/>
          </a:ln>
        </p:spPr>
        <p:txBody>
          <a:bodyPr lIns="0" rIns="0" tIns="0" bIns="0" anchor="ctr">
            <a:noAutofit/>
          </a:bodyPr>
          <a:p>
            <a:pPr>
              <a:lnSpc>
                <a:spcPct val="100000"/>
              </a:lnSpc>
              <a:spcBef>
                <a:spcPts val="1417"/>
              </a:spcBef>
              <a:buNone/>
            </a:pPr>
            <a:r>
              <a:rPr b="0" lang="en-GB" sz="1400" spc="-1" strike="noStrike">
                <a:latin typeface="Arial"/>
              </a:rPr>
              <a:t>The quality of everyone’s future will be based on how we understand and include more people more of the time in the developing conversation about how we can all contribute to improving the way we work, live, make things, do things across the borough. Talking, listening, responding are the IP (!) of I</a:t>
            </a:r>
            <a:r>
              <a:rPr b="1" lang="en-GB" sz="1400" spc="-1" strike="noStrike">
                <a:latin typeface="Arial"/>
              </a:rPr>
              <a:t>nspirediversity,</a:t>
            </a:r>
            <a:r>
              <a:rPr b="0" lang="en-GB" sz="1400" spc="-1" strike="noStrike">
                <a:latin typeface="Arial"/>
              </a:rPr>
              <a:t> </a:t>
            </a:r>
            <a:r>
              <a:rPr b="1" lang="en-GB" sz="1400" spc="-1" strike="noStrike">
                <a:latin typeface="Arial"/>
              </a:rPr>
              <a:t>Inspiredheritage</a:t>
            </a:r>
            <a:r>
              <a:rPr b="0" lang="en-GB" sz="1400" spc="-1" strike="noStrike">
                <a:latin typeface="Arial"/>
              </a:rPr>
              <a:t> </a:t>
            </a:r>
            <a:r>
              <a:rPr b="1" lang="en-GB" sz="1400" spc="-1" strike="noStrike">
                <a:latin typeface="Arial"/>
              </a:rPr>
              <a:t>Inspiredconversations</a:t>
            </a:r>
            <a:r>
              <a:rPr b="0" lang="en-GB" sz="1400" spc="-1" strike="noStrike">
                <a:latin typeface="Arial"/>
              </a:rPr>
              <a:t> about new opportunities, insights that this kind of community development creates. </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129600"/>
            <a:ext cx="9070560" cy="1136520"/>
          </a:xfrm>
          <a:prstGeom prst="rect">
            <a:avLst/>
          </a:prstGeom>
          <a:noFill/>
          <a:ln w="0">
            <a:noFill/>
          </a:ln>
        </p:spPr>
        <p:txBody>
          <a:bodyPr lIns="0" rIns="0" tIns="0" bIns="0" anchor="ctr">
            <a:noAutofit/>
          </a:bodyPr>
          <a:p>
            <a:pPr algn="ctr">
              <a:lnSpc>
                <a:spcPct val="100000"/>
              </a:lnSpc>
              <a:buNone/>
            </a:pPr>
            <a:r>
              <a:rPr b="0" lang="en-GB" sz="1800" spc="-1" strike="noStrike">
                <a:latin typeface="Arial"/>
              </a:rPr>
              <a:t>This feels to me as if I’ll be working in a democracy for a democracy: it’s our potential that we’ve been missing: a potential of connectedness to refamiliarise everyone with themselves and each other</a:t>
            </a:r>
            <a:b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102960"/>
            <a:ext cx="9070560" cy="1188360"/>
          </a:xfrm>
          <a:prstGeom prst="rect">
            <a:avLst/>
          </a:prstGeom>
          <a:noFill/>
          <a:ln w="0">
            <a:noFill/>
          </a:ln>
        </p:spPr>
        <p:txBody>
          <a:bodyPr lIns="0" rIns="0" tIns="0" bIns="0" anchor="ctr">
            <a:noAutofit/>
          </a:bodyPr>
          <a:p>
            <a:pPr algn="ctr">
              <a:lnSpc>
                <a:spcPct val="100000"/>
              </a:lnSpc>
              <a:buNone/>
            </a:pPr>
            <a:r>
              <a:rPr b="0" lang="en-GB" sz="2800" spc="-1" strike="noStrike">
                <a:latin typeface="Arial"/>
              </a:rPr>
              <a:t> </a:t>
            </a:r>
            <a:r>
              <a:rPr b="0" lang="en-GB" sz="2800" spc="-1" strike="noStrike">
                <a:latin typeface="Arial"/>
              </a:rPr>
              <a:t>Engage parish, ward and county councillors with Multiply would be a useful way to develop a useful working structure</a:t>
            </a:r>
            <a:endParaRPr b="0" lang="en-GB" sz="2800" spc="-1" strike="noStrike">
              <a:latin typeface="Arial"/>
            </a:endParaRPr>
          </a:p>
        </p:txBody>
      </p:sp>
      <p:sp>
        <p:nvSpPr>
          <p:cNvPr id="92" name="PlaceHolder 2"/>
          <p:cNvSpPr>
            <a:spLocks noGrp="1"/>
          </p:cNvSpPr>
          <p:nvPr>
            <p:ph/>
          </p:nvPr>
        </p:nvSpPr>
        <p:spPr>
          <a:xfrm>
            <a:off x="504000" y="1326600"/>
            <a:ext cx="9070560" cy="3287160"/>
          </a:xfrm>
          <a:prstGeom prst="rect">
            <a:avLst/>
          </a:prstGeom>
          <a:noFill/>
          <a:ln w="0">
            <a:noFill/>
          </a:ln>
        </p:spPr>
        <p:txBody>
          <a:bodyPr lIns="0" rIns="0" tIns="0" bIns="0" anchor="t">
            <a:normAutofit/>
          </a:bodyPr>
          <a:p>
            <a:pPr>
              <a:lnSpc>
                <a:spcPct val="100000"/>
              </a:lnSpc>
              <a:spcBef>
                <a:spcPts val="1417"/>
              </a:spcBef>
              <a:buNone/>
            </a:pPr>
            <a:endParaRPr b="0" lang="en-GB" sz="3200" spc="-1" strike="noStrike">
              <a:latin typeface="Arial"/>
            </a:endParaRPr>
          </a:p>
          <a:p>
            <a:pPr>
              <a:lnSpc>
                <a:spcPct val="100000"/>
              </a:lnSpc>
              <a:spcBef>
                <a:spcPts val="1417"/>
              </a:spcBef>
              <a:buNone/>
            </a:pPr>
            <a:endParaRPr b="0" lang="en-GB" sz="3200" spc="-1" strike="noStrike">
              <a:latin typeface="Arial"/>
            </a:endParaRPr>
          </a:p>
          <a:p>
            <a:pPr>
              <a:lnSpc>
                <a:spcPct val="100000"/>
              </a:lnSpc>
              <a:spcBef>
                <a:spcPts val="1417"/>
              </a:spcBef>
              <a:buNone/>
            </a:pPr>
            <a:endParaRPr b="0" lang="en-GB" sz="32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504720" y="1518480"/>
            <a:ext cx="9070560" cy="1419840"/>
          </a:xfrm>
          <a:prstGeom prst="rect">
            <a:avLst/>
          </a:prstGeom>
          <a:noFill/>
          <a:ln w="0">
            <a:noFill/>
          </a:ln>
        </p:spPr>
        <p:txBody>
          <a:bodyPr lIns="0" rIns="0" tIns="0" bIns="0" anchor="ctr">
            <a:noAutofit/>
          </a:bodyPr>
          <a:p>
            <a:pPr>
              <a:lnSpc>
                <a:spcPct val="100000"/>
              </a:lnSpc>
              <a:spcBef>
                <a:spcPts val="1417"/>
              </a:spcBef>
              <a:buNone/>
            </a:pPr>
            <a:r>
              <a:rPr b="0" lang="en-GB" sz="1800" spc="-1" strike="noStrike">
                <a:latin typeface="Arial"/>
              </a:rPr>
              <a:t>Making friends with parish, ward and local councillors across the borough so that they can disseminate Multiply throughout their networks in Rushcliffe: councillors speak to people of all ages, backgrounds, genders, ethnicities, sensibilities: this is a great way to rejuvenate the democratic structures around us that are there to support us.</a:t>
            </a:r>
            <a:b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216720" y="1741320"/>
            <a:ext cx="9070560" cy="945360"/>
          </a:xfrm>
          <a:prstGeom prst="rect">
            <a:avLst/>
          </a:prstGeom>
          <a:noFill/>
          <a:ln w="0">
            <a:noFill/>
          </a:ln>
        </p:spPr>
        <p:txBody>
          <a:bodyPr lIns="0" rIns="0" tIns="0" bIns="0" anchor="ctr">
            <a:noAutofit/>
          </a:bodyPr>
          <a:p>
            <a:pPr>
              <a:lnSpc>
                <a:spcPct val="100000"/>
              </a:lnSpc>
              <a:spcBef>
                <a:spcPts val="1417"/>
              </a:spcBef>
              <a:buNone/>
            </a:pPr>
            <a:r>
              <a:rPr b="0" lang="en-GB" sz="1800" spc="-1" strike="noStrike">
                <a:latin typeface="Arial"/>
              </a:rPr>
              <a:t>Encourage them to be part of Multiply: let’s get a newsletter/blog/podcast for the borough to take maths thinking everywhere we go: suggest maths surgeries/coffee mornings for parents: Multiply is focus, purpose, challenge, connectivities: living knowledge</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360000" y="1433520"/>
            <a:ext cx="9070560" cy="1816200"/>
          </a:xfrm>
          <a:prstGeom prst="rect">
            <a:avLst/>
          </a:prstGeom>
          <a:noFill/>
          <a:ln w="0">
            <a:noFill/>
          </a:ln>
        </p:spPr>
        <p:txBody>
          <a:bodyPr lIns="0" rIns="0" tIns="0" bIns="0" anchor="ctr">
            <a:noAutofit/>
          </a:bodyPr>
          <a:p>
            <a:pPr algn="ctr">
              <a:lnSpc>
                <a:spcPct val="100000"/>
              </a:lnSpc>
              <a:buNone/>
            </a:pPr>
            <a:r>
              <a:rPr b="0" lang="en-GB" sz="2000" spc="-1" strike="noStrike">
                <a:latin typeface="Arial"/>
              </a:rPr>
              <a:t>Introduce Multiply To Partners as a UK wide Neighbourhood Project, part of a much needed levelling up, part of economic, social, cultural renewal</a:t>
            </a:r>
            <a:br/>
            <a:b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720" y="1750680"/>
            <a:ext cx="9070560" cy="3759480"/>
          </a:xfrm>
          <a:prstGeom prst="rect">
            <a:avLst/>
          </a:prstGeom>
          <a:noFill/>
          <a:ln w="0">
            <a:noFill/>
          </a:ln>
        </p:spPr>
        <p:txBody>
          <a:bodyPr lIns="0" rIns="0" tIns="0" bIns="0" anchor="ctr">
            <a:noAutofit/>
          </a:bodyPr>
          <a:p>
            <a:pPr algn="ctr">
              <a:lnSpc>
                <a:spcPct val="100000"/>
              </a:lnSpc>
              <a:buNone/>
            </a:pPr>
            <a:r>
              <a:rPr b="0" lang="en-GB" sz="2200" spc="-1" strike="noStrike">
                <a:latin typeface="Arial"/>
              </a:rPr>
              <a:t>Partners, Collaborations, Opportunities</a:t>
            </a:r>
            <a:br/>
            <a:br/>
            <a:r>
              <a:rPr b="0" lang="en-GB" sz="1500" spc="-1" strike="noStrike">
                <a:latin typeface="Arial"/>
              </a:rPr>
              <a:t>The basic assumption and the way I’d approach partners is to build opportunity, ideas, enthusiasm and potential that enables people who participate in Multiply to feel stronger, more capable, full of beans to do more, contribute, participate in Inspire and feel what it’s like to be a citizen in conversation in a culture</a:t>
            </a:r>
            <a:br/>
            <a:br/>
            <a:br/>
            <a:br/>
            <a:endParaRPr b="0" lang="en-GB" sz="15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
          <p:cNvSpPr/>
          <p:nvPr/>
        </p:nvSpPr>
        <p:spPr>
          <a:xfrm>
            <a:off x="1049040" y="2085840"/>
            <a:ext cx="8310240" cy="127404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GB" sz="1500" spc="-1" strike="noStrike">
                <a:solidFill>
                  <a:srgbClr val="000000"/>
                </a:solidFill>
                <a:latin typeface="Arial"/>
                <a:ea typeface="DejaVu Sans"/>
              </a:rPr>
              <a:t>Opportunities to connect, encourage sociable public travel, new relationships, groups who want to learn across Rushcliffe an example would be to connect to the work (in social eating) of Dr Marsha Smith:  https://opencitydesign.com/2022/07/01/how-do-we-encourage-the-wisdom-experience-ideas-and-energies-of-people-the-conversations-we-all-need-how-about-a-meet-up-with-good-food/</a:t>
            </a:r>
            <a:endParaRPr b="0" lang="en-GB" sz="15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288000" y="255600"/>
            <a:ext cx="9070560" cy="945360"/>
          </a:xfrm>
          <a:prstGeom prst="rect">
            <a:avLst/>
          </a:prstGeom>
          <a:noFill/>
          <a:ln w="0">
            <a:noFill/>
          </a:ln>
        </p:spPr>
        <p:txBody>
          <a:bodyPr lIns="0" rIns="0" tIns="0" bIns="0" anchor="ctr">
            <a:noAutofit/>
          </a:bodyPr>
          <a:p>
            <a:pPr algn="ctr">
              <a:lnSpc>
                <a:spcPct val="100000"/>
              </a:lnSpc>
              <a:buNone/>
            </a:pPr>
            <a:r>
              <a:rPr b="0" lang="en-GB" sz="2800" spc="-1" strike="noStrike">
                <a:latin typeface="Arial"/>
              </a:rPr>
              <a:t>Multiply is an access tool for anyone who wants to progress: inspiring!</a:t>
            </a:r>
            <a:endParaRPr b="0" lang="en-GB" sz="28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98</TotalTime>
  <Application>LibreOffice_Vanilla/7.2.5.2$MacOSX_X86_64 LibreOffice_project/499f9727c189e6ef3471021d6132d4c694f357e5</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2022-11-09T20:12:48Z</dcterms:created>
  <dc:creator/>
  <dc:description/>
  <dc:language>en-GB</dc:language>
  <cp:lastModifiedBy/>
  <dcterms:modified xsi:type="dcterms:W3CDTF">2022-12-01T12:00:36Z</dcterms:modified>
  <cp:revision>6</cp:revision>
  <dc:subject/>
  <dc:title/>
</cp:coreProperties>
</file>

<file path=docProps/custom.xml><?xml version="1.0" encoding="utf-8"?>
<Properties xmlns="http://schemas.openxmlformats.org/officeDocument/2006/custom-properties" xmlns:vt="http://schemas.openxmlformats.org/officeDocument/2006/docPropsVTypes"/>
</file>