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presentation.xml" ContentType="application/vnd.openxmlformats-officedocument.presentationml.presentation.main+xml"/>
  <Override PartName="/ppt/charts/chart2.xml" ContentType="application/vnd.openxmlformats-officedocument.drawingml.chart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_rels/presentation.xml.rels" ContentType="application/vnd.openxmlformats-package.relationships+xml"/>
  <Override PartName="/ppt/media/image6.png" ContentType="image/png"/>
  <Override PartName="/ppt/media/image11.png" ContentType="image/png"/>
  <Override PartName="/ppt/media/image1.jpeg" ContentType="image/jpeg"/>
  <Override PartName="/ppt/media/image18.jpeg" ContentType="image/jpeg"/>
  <Override PartName="/ppt/media/image3.jpeg" ContentType="image/jpeg"/>
  <Override PartName="/ppt/media/image16.png" ContentType="image/png"/>
  <Override PartName="/ppt/media/image4.png" ContentType="image/png"/>
  <Override PartName="/ppt/media/image5.jpeg" ContentType="image/jpeg"/>
  <Override PartName="/ppt/media/image2.png" ContentType="image/png"/>
  <Override PartName="/ppt/media/image7.jpeg" ContentType="image/jpeg"/>
  <Override PartName="/ppt/media/image8.png" ContentType="image/png"/>
  <Override PartName="/ppt/media/image9.jpeg" ContentType="image/jpeg"/>
  <Override PartName="/ppt/media/image10.png" ContentType="image/png"/>
  <Override PartName="/ppt/media/media13.mp4" ContentType="video/mp4"/>
  <Override PartName="/ppt/media/image14.png" ContentType="image/png"/>
  <Override PartName="/ppt/media/image15.png" ContentType="image/png"/>
  <Override PartName="/ppt/media/image12.png" ContentType="image/png"/>
  <Override PartName="/ppt/media/image17.png" ContentType="image/png"/>
  <Override PartName="/ppt/presProps.xml" ContentType="application/vnd.openxmlformats-officedocument.presentationml.presProps+xml"/>
  <Override PartName="/ppt/slideLayouts/slideLayout1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56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presProps" Target="presProps.xml"/>
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Column 1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4"/>
                <c:pt idx="0">
                  <c:v>Row 1</c:v>
                </c:pt>
                <c:pt idx="1">
                  <c:v>Row 2</c:v>
                </c:pt>
                <c:pt idx="2">
                  <c:v>Row 3</c:v>
                </c:pt>
                <c:pt idx="3">
                  <c:v>Row 4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9.1</c:v>
                </c:pt>
                <c:pt idx="1">
                  <c:v>2.4</c:v>
                </c:pt>
                <c:pt idx="2">
                  <c:v>3.1</c:v>
                </c:pt>
                <c:pt idx="3">
                  <c:v>4.3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Column 2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4"/>
                <c:pt idx="0">
                  <c:v>Row 1</c:v>
                </c:pt>
                <c:pt idx="1">
                  <c:v>Row 2</c:v>
                </c:pt>
                <c:pt idx="2">
                  <c:v>Row 3</c:v>
                </c:pt>
                <c:pt idx="3">
                  <c:v>Row 4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3.2</c:v>
                </c:pt>
                <c:pt idx="1">
                  <c:v>8.8</c:v>
                </c:pt>
                <c:pt idx="2">
                  <c:v>1.5</c:v>
                </c:pt>
                <c:pt idx="3">
                  <c:v>9.02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Column 3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4"/>
                <c:pt idx="0">
                  <c:v>Row 1</c:v>
                </c:pt>
                <c:pt idx="1">
                  <c:v>Row 2</c:v>
                </c:pt>
                <c:pt idx="2">
                  <c:v>Row 3</c:v>
                </c:pt>
                <c:pt idx="3">
                  <c:v>Row 4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4.54</c:v>
                </c:pt>
                <c:pt idx="1">
                  <c:v>9.65</c:v>
                </c:pt>
                <c:pt idx="2">
                  <c:v>3.7</c:v>
                </c:pt>
                <c:pt idx="3">
                  <c:v>6.2</c:v>
                </c:pt>
              </c:numCache>
            </c:numRef>
          </c:val>
        </c:ser>
        <c:gapWidth val="100"/>
        <c:overlap val="0"/>
        <c:axId val="86210921"/>
        <c:axId val="57677649"/>
      </c:barChart>
      <c:catAx>
        <c:axId val="86210921"/>
        <c:scaling>
          <c:orientation val="minMax"/>
        </c:scaling>
        <c:delete val="0"/>
        <c:axPos val="b"/>
        <c:numFmt formatCode="[$-809]dd/mm/yyyy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57677649"/>
        <c:crosses val="autoZero"/>
        <c:auto val="1"/>
        <c:lblAlgn val="ctr"/>
        <c:lblOffset val="100"/>
        <c:noMultiLvlLbl val="0"/>
      </c:catAx>
      <c:valAx>
        <c:axId val="57677649"/>
        <c:scaling>
          <c:orientation val="minMax"/>
        </c:scaling>
        <c:delete val="0"/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</a:p>
        </c:txPr>
        <c:crossAx val="86210921"/>
        <c:crosses val="autoZero"/>
        <c:crossBetween val="between"/>
      </c:valAx>
      <c:spPr>
        <a:noFill/>
        <a:ln w="0">
          <a:solidFill>
            <a:srgbClr val="b3b3b3"/>
          </a:solidFill>
        </a:ln>
      </c:spPr>
    </c:plotArea>
    <c:plotVisOnly val="1"/>
    <c:dispBlanksAs val="gap"/>
  </c:chart>
  <c:spPr>
    <a:noFill/>
    <a:ln w="0">
      <a:noFill/>
    </a:ln>
  </c:spPr>
</c:chartSpac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96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1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2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3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Relationship Id="rId9" Type="http://schemas.openxmlformats.org/officeDocument/2006/relationships/slideLayout" Target="../slideLayouts/slideLayout4.xml"/><Relationship Id="rId10" Type="http://schemas.openxmlformats.org/officeDocument/2006/relationships/slideLayout" Target="../slideLayouts/slideLayout5.xml"/><Relationship Id="rId11" Type="http://schemas.openxmlformats.org/officeDocument/2006/relationships/slideLayout" Target="../slideLayouts/slideLayout6.xml"/><Relationship Id="rId12" Type="http://schemas.openxmlformats.org/officeDocument/2006/relationships/slideLayout" Target="../slideLayouts/slideLayout7.xml"/><Relationship Id="rId13" Type="http://schemas.openxmlformats.org/officeDocument/2006/relationships/slideLayout" Target="../slideLayouts/slideLayout8.xml"/><Relationship Id="rId14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jpe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7.jpe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9.jpe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9" descr="A picture containing chart&#10;&#10;Description automatically generated"/>
          <p:cNvPicPr/>
          <p:nvPr/>
        </p:nvPicPr>
        <p:blipFill>
          <a:blip r:embed="rId2"/>
          <a:srcRect l="0" t="782" r="0" b="0"/>
          <a:stretch/>
        </p:blipFill>
        <p:spPr>
          <a:xfrm>
            <a:off x="-91440" y="0"/>
            <a:ext cx="9234360" cy="5166000"/>
          </a:xfrm>
          <a:prstGeom prst="rect">
            <a:avLst/>
          </a:prstGeom>
          <a:ln w="0">
            <a:noFill/>
          </a:ln>
        </p:spPr>
      </p:pic>
      <p:pic>
        <p:nvPicPr>
          <p:cNvPr id="1" name="Picture 14" descr="A picture containing text&#10;&#10;Description automatically generated"/>
          <p:cNvPicPr/>
          <p:nvPr/>
        </p:nvPicPr>
        <p:blipFill>
          <a:blip r:embed="rId3"/>
          <a:stretch/>
        </p:blipFill>
        <p:spPr>
          <a:xfrm>
            <a:off x="231840" y="304920"/>
            <a:ext cx="1408680" cy="509040"/>
          </a:xfrm>
          <a:prstGeom prst="rect">
            <a:avLst/>
          </a:prstGeom>
          <a:ln w="0">
            <a:noFill/>
          </a:ln>
        </p:spPr>
      </p:pic>
      <p:sp>
        <p:nvSpPr>
          <p:cNvPr id="2" name="Rectangle 10"/>
          <p:cNvSpPr/>
          <p:nvPr/>
        </p:nvSpPr>
        <p:spPr>
          <a:xfrm>
            <a:off x="380880" y="127800"/>
            <a:ext cx="1802160" cy="65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" name="Picture 12" descr="A close up of a card&#10;&#10;Description automatically generated"/>
          <p:cNvPicPr/>
          <p:nvPr/>
        </p:nvPicPr>
        <p:blipFill>
          <a:blip r:embed="rId4"/>
          <a:stretch/>
        </p:blipFill>
        <p:spPr>
          <a:xfrm>
            <a:off x="-296280" y="0"/>
            <a:ext cx="9439200" cy="5322240"/>
          </a:xfrm>
          <a:prstGeom prst="rect">
            <a:avLst/>
          </a:prstGeom>
          <a:ln w="0">
            <a:noFill/>
          </a:ln>
        </p:spPr>
      </p:pic>
      <p:pic>
        <p:nvPicPr>
          <p:cNvPr id="4" name="Picture 9" descr="A picture containing graphical user interface, text&#10;&#10;Description automatically generated"/>
          <p:cNvPicPr/>
          <p:nvPr/>
        </p:nvPicPr>
        <p:blipFill>
          <a:blip r:embed="rId5"/>
          <a:stretch/>
        </p:blipFill>
        <p:spPr>
          <a:xfrm>
            <a:off x="216000" y="295200"/>
            <a:ext cx="1647720" cy="482400"/>
          </a:xfrm>
          <a:prstGeom prst="rect">
            <a:avLst/>
          </a:prstGeom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9" descr="A picture containing chart&#10;&#10;Description automatically generated"/>
          <p:cNvPicPr/>
          <p:nvPr/>
        </p:nvPicPr>
        <p:blipFill>
          <a:blip r:embed="rId2"/>
          <a:srcRect l="0" t="782" r="0" b="0"/>
          <a:stretch/>
        </p:blipFill>
        <p:spPr>
          <a:xfrm>
            <a:off x="-91440" y="0"/>
            <a:ext cx="9234360" cy="5166000"/>
          </a:xfrm>
          <a:prstGeom prst="rect">
            <a:avLst/>
          </a:prstGeom>
          <a:ln w="0">
            <a:noFill/>
          </a:ln>
        </p:spPr>
      </p:pic>
      <p:pic>
        <p:nvPicPr>
          <p:cNvPr id="44" name="Picture 14" descr="A picture containing text&#10;&#10;Description automatically generated"/>
          <p:cNvPicPr/>
          <p:nvPr/>
        </p:nvPicPr>
        <p:blipFill>
          <a:blip r:embed="rId3"/>
          <a:stretch/>
        </p:blipFill>
        <p:spPr>
          <a:xfrm>
            <a:off x="231840" y="304920"/>
            <a:ext cx="1408680" cy="509040"/>
          </a:xfrm>
          <a:prstGeom prst="rect">
            <a:avLst/>
          </a:prstGeom>
          <a:ln w="0">
            <a:noFill/>
          </a:ln>
        </p:spPr>
      </p:pic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6"/>
          <p:cNvSpPr/>
          <p:nvPr/>
        </p:nvSpPr>
        <p:spPr>
          <a:xfrm>
            <a:off x="0" y="4800600"/>
            <a:ext cx="9142920" cy="34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4" name="Rectangle 8"/>
          <p:cNvSpPr/>
          <p:nvPr/>
        </p:nvSpPr>
        <p:spPr>
          <a:xfrm>
            <a:off x="0" y="4750560"/>
            <a:ext cx="9142920" cy="48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5" name="Straight Connector 9"/>
          <p:cNvSpPr/>
          <p:nvPr/>
        </p:nvSpPr>
        <p:spPr>
          <a:xfrm>
            <a:off x="894960" y="1303200"/>
            <a:ext cx="7475400" cy="360"/>
          </a:xfrm>
          <a:prstGeom prst="line">
            <a:avLst/>
          </a:prstGeom>
          <a:ln w="6350">
            <a:solidFill>
              <a:srgbClr val="80808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9" descr="A picture containing chart&#10;&#10;Description automatically generated"/>
          <p:cNvPicPr/>
          <p:nvPr/>
        </p:nvPicPr>
        <p:blipFill>
          <a:blip r:embed="rId2"/>
          <a:srcRect l="0" t="782" r="0" b="0"/>
          <a:stretch/>
        </p:blipFill>
        <p:spPr>
          <a:xfrm>
            <a:off x="-91440" y="0"/>
            <a:ext cx="9234360" cy="5166000"/>
          </a:xfrm>
          <a:prstGeom prst="rect">
            <a:avLst/>
          </a:prstGeom>
          <a:ln w="0">
            <a:noFill/>
          </a:ln>
        </p:spPr>
      </p:pic>
      <p:pic>
        <p:nvPicPr>
          <p:cNvPr id="125" name="Picture 14" descr="A picture containing text&#10;&#10;Description automatically generated"/>
          <p:cNvPicPr/>
          <p:nvPr/>
        </p:nvPicPr>
        <p:blipFill>
          <a:blip r:embed="rId3"/>
          <a:stretch/>
        </p:blipFill>
        <p:spPr>
          <a:xfrm>
            <a:off x="231840" y="304920"/>
            <a:ext cx="1408680" cy="509040"/>
          </a:xfrm>
          <a:prstGeom prst="rect">
            <a:avLst/>
          </a:prstGeom>
          <a:ln w="0">
            <a:noFill/>
          </a:ln>
        </p:spPr>
      </p:pic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9" descr="A picture containing chart&#10;&#10;Description automatically generated"/>
          <p:cNvPicPr/>
          <p:nvPr/>
        </p:nvPicPr>
        <p:blipFill>
          <a:blip r:embed="rId2"/>
          <a:srcRect l="0" t="782" r="0" b="0"/>
          <a:stretch/>
        </p:blipFill>
        <p:spPr>
          <a:xfrm>
            <a:off x="-91440" y="0"/>
            <a:ext cx="9234360" cy="5166000"/>
          </a:xfrm>
          <a:prstGeom prst="rect">
            <a:avLst/>
          </a:prstGeom>
          <a:ln w="0">
            <a:noFill/>
          </a:ln>
        </p:spPr>
      </p:pic>
      <p:pic>
        <p:nvPicPr>
          <p:cNvPr id="165" name="Picture 14" descr="A picture containing text&#10;&#10;Description automatically generated"/>
          <p:cNvPicPr/>
          <p:nvPr/>
        </p:nvPicPr>
        <p:blipFill>
          <a:blip r:embed="rId3"/>
          <a:stretch/>
        </p:blipFill>
        <p:spPr>
          <a:xfrm>
            <a:off x="231840" y="304920"/>
            <a:ext cx="1408680" cy="509040"/>
          </a:xfrm>
          <a:prstGeom prst="rect">
            <a:avLst/>
          </a:prstGeom>
          <a:ln w="0">
            <a:noFill/>
          </a:ln>
        </p:spPr>
      </p:pic>
      <p:sp>
        <p:nvSpPr>
          <p:cNvPr id="166" name="Rectangle 4"/>
          <p:cNvSpPr/>
          <p:nvPr/>
        </p:nvSpPr>
        <p:spPr>
          <a:xfrm>
            <a:off x="-99000" y="0"/>
            <a:ext cx="9241920" cy="5173920"/>
          </a:xfrm>
          <a:prstGeom prst="rect">
            <a:avLst/>
          </a:prstGeom>
          <a:solidFill>
            <a:srgbClr val="0099ff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7" name="Picture 6" descr="Shape, arrow&#10;&#10;Description automatically generated"/>
          <p:cNvPicPr/>
          <p:nvPr/>
        </p:nvPicPr>
        <p:blipFill>
          <a:blip r:embed="rId4"/>
          <a:stretch/>
        </p:blipFill>
        <p:spPr>
          <a:xfrm>
            <a:off x="7493040" y="0"/>
            <a:ext cx="1649880" cy="51426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video" Target="../media/media13.mp4"/><Relationship Id="rId2" Type="http://schemas.microsoft.com/office/2007/relationships/media" Target="../media/media13.mp4"/><Relationship Id="rId3" Type="http://schemas.openxmlformats.org/officeDocument/2006/relationships/image" Target="../media/image14.png"/><Relationship Id="rId4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4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ubTitle"/>
          </p:nvPr>
        </p:nvSpPr>
        <p:spPr>
          <a:xfrm>
            <a:off x="1429560" y="3584880"/>
            <a:ext cx="5350680" cy="8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>
              <a:lnSpc>
                <a:spcPts val="1599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en-GB" sz="2800" spc="-1" strike="noStrike">
                <a:solidFill>
                  <a:srgbClr val="0099ff"/>
                </a:solidFill>
                <a:latin typeface="Arial"/>
              </a:rPr>
              <a:t>Social Value Presentation</a:t>
            </a:r>
            <a:endParaRPr b="0" lang="en-GB" sz="2800" spc="-1" strike="noStrike">
              <a:latin typeface="Arial"/>
            </a:endParaRPr>
          </a:p>
          <a:p>
            <a:pPr>
              <a:lnSpc>
                <a:spcPts val="1599"/>
              </a:lnSpc>
              <a:spcBef>
                <a:spcPts val="751"/>
              </a:spcBef>
              <a:buNone/>
              <a:tabLst>
                <a:tab algn="l" pos="0"/>
              </a:tabLst>
            </a:pPr>
            <a:endParaRPr b="0" lang="en-GB" sz="2800" spc="-1" strike="noStrike">
              <a:latin typeface="Arial"/>
            </a:endParaRPr>
          </a:p>
          <a:p>
            <a:pPr algn="ctr">
              <a:lnSpc>
                <a:spcPts val="1599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en-GB" sz="2400" spc="-1" strike="noStrike">
                <a:solidFill>
                  <a:srgbClr val="0099ff"/>
                </a:solidFill>
                <a:latin typeface="Arial"/>
              </a:rPr>
              <a:t>Presented by Kelly Thomas </a:t>
            </a:r>
            <a:endParaRPr b="0" lang="en-GB" sz="2400" spc="-1" strike="noStrike">
              <a:latin typeface="Arial"/>
            </a:endParaRPr>
          </a:p>
          <a:p>
            <a:pPr>
              <a:lnSpc>
                <a:spcPts val="1599"/>
              </a:lnSpc>
              <a:spcBef>
                <a:spcPts val="751"/>
              </a:spcBef>
              <a:buNone/>
              <a:tabLst>
                <a:tab algn="l" pos="0"/>
              </a:tabLst>
            </a:pPr>
            <a:endParaRPr b="0" lang="en-GB" sz="2400" spc="-1" strike="noStrike">
              <a:latin typeface="Arial"/>
            </a:endParaRPr>
          </a:p>
          <a:p>
            <a:pPr>
              <a:lnSpc>
                <a:spcPts val="1599"/>
              </a:lnSpc>
              <a:spcBef>
                <a:spcPts val="751"/>
              </a:spcBef>
              <a:buNone/>
              <a:tabLst>
                <a:tab algn="l" pos="0"/>
              </a:tabLst>
            </a:pPr>
            <a:endParaRPr b="0" lang="en-GB" sz="2400" spc="-1" strike="noStrike">
              <a:latin typeface="Arial"/>
            </a:endParaRPr>
          </a:p>
          <a:p>
            <a:pPr>
              <a:lnSpc>
                <a:spcPts val="1599"/>
              </a:lnSpc>
              <a:spcBef>
                <a:spcPts val="751"/>
              </a:spcBef>
              <a:buNone/>
              <a:tabLst>
                <a:tab algn="l" pos="0"/>
              </a:tabLst>
            </a:pPr>
            <a:endParaRPr b="0" lang="en-GB" sz="2400" spc="-1" strike="noStrike">
              <a:latin typeface="Arial"/>
            </a:endParaRPr>
          </a:p>
          <a:p>
            <a:pPr>
              <a:lnSpc>
                <a:spcPts val="1599"/>
              </a:lnSpc>
              <a:spcBef>
                <a:spcPts val="751"/>
              </a:spcBef>
              <a:buNone/>
              <a:tabLst>
                <a:tab algn="l" pos="0"/>
              </a:tabLst>
            </a:pPr>
            <a:endParaRPr b="0" lang="en-GB" sz="2400" spc="-1" strike="noStrike">
              <a:latin typeface="Arial"/>
            </a:endParaRPr>
          </a:p>
          <a:p>
            <a:pPr>
              <a:lnSpc>
                <a:spcPts val="1599"/>
              </a:lnSpc>
              <a:spcBef>
                <a:spcPts val="751"/>
              </a:spcBef>
              <a:buNone/>
              <a:tabLst>
                <a:tab algn="l" pos="0"/>
              </a:tabLst>
            </a:pPr>
            <a:endParaRPr b="0" lang="en-GB" sz="2400" spc="-1" strike="noStrike">
              <a:latin typeface="Arial"/>
            </a:endParaRPr>
          </a:p>
          <a:p>
            <a:pPr>
              <a:lnSpc>
                <a:spcPct val="110000"/>
              </a:lnSpc>
              <a:buNone/>
              <a:tabLst>
                <a:tab algn="l" pos="0"/>
              </a:tabLst>
            </a:pPr>
            <a:endParaRPr b="0" lang="en-GB" sz="2400" spc="-1" strike="noStrike">
              <a:latin typeface="Arial"/>
            </a:endParaRPr>
          </a:p>
        </p:txBody>
      </p:sp>
      <p:pic>
        <p:nvPicPr>
          <p:cNvPr id="205" name="Picture 5" descr="A picture containing text&#10;&#10;Description automatically generated"/>
          <p:cNvPicPr/>
          <p:nvPr/>
        </p:nvPicPr>
        <p:blipFill>
          <a:blip r:embed="rId1"/>
          <a:stretch/>
        </p:blipFill>
        <p:spPr>
          <a:xfrm>
            <a:off x="2200320" y="1492560"/>
            <a:ext cx="3859560" cy="1396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225360" y="1219320"/>
            <a:ext cx="6538680" cy="78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GB" sz="3200" spc="-1" strike="noStrike">
                <a:solidFill>
                  <a:srgbClr val="0099ff"/>
                </a:solidFill>
                <a:latin typeface="Arial"/>
              </a:rPr>
              <a:t>MTVH’s Approach to Social Value</a:t>
            </a:r>
            <a:endParaRPr b="0" lang="en-GB" sz="3200" spc="-1" strike="noStrike"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sldNum"/>
          </p:nvPr>
        </p:nvSpPr>
        <p:spPr>
          <a:xfrm>
            <a:off x="6618240" y="4654080"/>
            <a:ext cx="2056320" cy="27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GB" sz="900" spc="-1" strike="noStrike">
                <a:solidFill>
                  <a:srgbClr val="ffffff"/>
                </a:solidFill>
                <a:latin typeface="Arial"/>
              </a:rPr>
              <a:t>|</a:t>
            </a:r>
            <a:r>
              <a:rPr b="1" lang="en-GB" sz="900" spc="-1" strike="noStrike">
                <a:solidFill>
                  <a:srgbClr val="ffffff"/>
                </a:solidFill>
                <a:latin typeface="Arial"/>
              </a:rPr>
              <a:t> </a:t>
            </a:r>
            <a:fld id="{04737E15-5E36-4758-A372-1D29AF2B832C}" type="slidenum">
              <a:rPr b="1" lang="en-US" sz="9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GB" sz="900" spc="-1" strike="noStrike">
              <a:latin typeface="Times New Roman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/>
          </p:nvPr>
        </p:nvSpPr>
        <p:spPr>
          <a:xfrm>
            <a:off x="247680" y="2108160"/>
            <a:ext cx="7003800" cy="21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71360" indent="-171360" algn="ctr">
              <a:lnSpc>
                <a:spcPts val="2001"/>
              </a:lnSpc>
              <a:spcAft>
                <a:spcPts val="751"/>
              </a:spcAft>
              <a:buNone/>
              <a:tabLst>
                <a:tab algn="l" pos="0"/>
              </a:tabLst>
            </a:pPr>
            <a:r>
              <a:rPr b="1" lang="en-GB" sz="3200" spc="-1" strike="noStrike">
                <a:solidFill>
                  <a:srgbClr val="0099ff"/>
                </a:solidFill>
                <a:latin typeface="Arial"/>
              </a:rPr>
              <a:t>“</a:t>
            </a:r>
            <a:r>
              <a:rPr b="1" i="1" lang="en-GB" sz="1800" spc="-1" strike="noStrike">
                <a:solidFill>
                  <a:srgbClr val="0099ff"/>
                </a:solidFill>
                <a:latin typeface="Arial"/>
              </a:rPr>
              <a:t>Working in partnership with our </a:t>
            </a:r>
            <a:endParaRPr b="0" lang="en-GB" sz="1800" spc="-1" strike="noStrike">
              <a:latin typeface="Arial"/>
            </a:endParaRPr>
          </a:p>
          <a:p>
            <a:pPr marL="171360" indent="-171360" algn="ctr">
              <a:lnSpc>
                <a:spcPts val="2001"/>
              </a:lnSpc>
              <a:spcAft>
                <a:spcPts val="751"/>
              </a:spcAft>
              <a:buNone/>
              <a:tabLst>
                <a:tab algn="l" pos="0"/>
              </a:tabLst>
            </a:pPr>
            <a:r>
              <a:rPr b="1" i="1" lang="en-GB" sz="1800" spc="-1" strike="noStrike">
                <a:solidFill>
                  <a:srgbClr val="0099ff"/>
                </a:solidFill>
                <a:latin typeface="Arial"/>
              </a:rPr>
              <a:t>contractors and suppliers</a:t>
            </a:r>
            <a:endParaRPr b="0" lang="en-GB" sz="1800" spc="-1" strike="noStrike">
              <a:latin typeface="Arial"/>
            </a:endParaRPr>
          </a:p>
          <a:p>
            <a:pPr marL="171360" indent="-171360" algn="ctr">
              <a:lnSpc>
                <a:spcPts val="2001"/>
              </a:lnSpc>
              <a:spcAft>
                <a:spcPts val="751"/>
              </a:spcAft>
              <a:buNone/>
              <a:tabLst>
                <a:tab algn="l" pos="0"/>
              </a:tabLst>
            </a:pPr>
            <a:r>
              <a:rPr b="1" i="1" lang="en-GB" sz="1800" spc="-1" strike="noStrike">
                <a:solidFill>
                  <a:srgbClr val="0099ff"/>
                </a:solidFill>
                <a:latin typeface="Arial"/>
              </a:rPr>
              <a:t>to maximise social impact into </a:t>
            </a:r>
            <a:endParaRPr b="0" lang="en-GB" sz="1800" spc="-1" strike="noStrike">
              <a:latin typeface="Arial"/>
            </a:endParaRPr>
          </a:p>
          <a:p>
            <a:pPr marL="171360" indent="-171360" algn="ctr">
              <a:lnSpc>
                <a:spcPts val="2001"/>
              </a:lnSpc>
              <a:spcAft>
                <a:spcPts val="751"/>
              </a:spcAft>
              <a:buNone/>
              <a:tabLst>
                <a:tab algn="l" pos="0"/>
              </a:tabLst>
            </a:pPr>
            <a:r>
              <a:rPr b="1" i="1" lang="en-GB" sz="1800" spc="-1" strike="noStrike">
                <a:solidFill>
                  <a:srgbClr val="0099ff"/>
                </a:solidFill>
                <a:latin typeface="Arial"/>
              </a:rPr>
              <a:t>the lives of residents and</a:t>
            </a:r>
            <a:endParaRPr b="0" lang="en-GB" sz="1800" spc="-1" strike="noStrike">
              <a:latin typeface="Arial"/>
            </a:endParaRPr>
          </a:p>
          <a:p>
            <a:pPr marL="171360" indent="-171360" algn="ctr">
              <a:lnSpc>
                <a:spcPts val="2001"/>
              </a:lnSpc>
              <a:spcAft>
                <a:spcPts val="751"/>
              </a:spcAft>
              <a:buNone/>
              <a:tabLst>
                <a:tab algn="l" pos="0"/>
              </a:tabLst>
            </a:pPr>
            <a:r>
              <a:rPr b="1" i="1" lang="en-GB" sz="1800" spc="-1" strike="noStrike">
                <a:solidFill>
                  <a:srgbClr val="0099ff"/>
                </a:solidFill>
                <a:latin typeface="Arial"/>
              </a:rPr>
              <a:t>communities, serving people better</a:t>
            </a:r>
            <a:endParaRPr b="0" lang="en-GB" sz="1800" spc="-1" strike="noStrike">
              <a:latin typeface="Arial"/>
            </a:endParaRPr>
          </a:p>
          <a:p>
            <a:pPr marL="171360" indent="-171360" algn="ctr">
              <a:lnSpc>
                <a:spcPts val="2001"/>
              </a:lnSpc>
              <a:spcAft>
                <a:spcPts val="751"/>
              </a:spcAft>
              <a:buNone/>
              <a:tabLst>
                <a:tab algn="l" pos="0"/>
              </a:tabLst>
            </a:pPr>
            <a:r>
              <a:rPr b="1" i="1" lang="en-GB" sz="1800" spc="-1" strike="noStrike">
                <a:solidFill>
                  <a:srgbClr val="0099ff"/>
                </a:solidFill>
                <a:latin typeface="Arial"/>
              </a:rPr>
              <a:t>everyday” 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/>
          </p:nvPr>
        </p:nvSpPr>
        <p:spPr>
          <a:xfrm>
            <a:off x="225360" y="4841640"/>
            <a:ext cx="2470680" cy="133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sldNum"/>
          </p:nvPr>
        </p:nvSpPr>
        <p:spPr>
          <a:xfrm>
            <a:off x="6618240" y="4654080"/>
            <a:ext cx="2056320" cy="27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</a:pPr>
            <a:r>
              <a:rPr b="1" lang="en-GB" sz="900" spc="-1" strike="noStrike">
                <a:solidFill>
                  <a:srgbClr val="ffffff"/>
                </a:solidFill>
                <a:latin typeface="Arial"/>
              </a:rPr>
              <a:t> </a:t>
            </a:r>
            <a:r>
              <a:rPr b="1" lang="en-GB" sz="900" spc="-1" strike="noStrike">
                <a:solidFill>
                  <a:srgbClr val="ffffff"/>
                </a:solidFill>
                <a:latin typeface="Arial"/>
              </a:rPr>
              <a:t>|  </a:t>
            </a:r>
            <a:fld id="{1D0DE48C-39B4-40CC-BDF4-3690C364995F}" type="slidenum">
              <a:rPr b="1" lang="en-US" sz="9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GB" sz="900" spc="-1" strike="noStrike">
              <a:latin typeface="Times New Roman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/>
          </p:nvPr>
        </p:nvSpPr>
        <p:spPr>
          <a:xfrm>
            <a:off x="252720" y="4839840"/>
            <a:ext cx="3710160" cy="13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GB" sz="3200" spc="-1" strike="noStrike">
              <a:latin typeface="Arial"/>
            </a:endParaRPr>
          </a:p>
        </p:txBody>
      </p:sp>
      <p:pic>
        <p:nvPicPr>
          <p:cNvPr id="212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329760" y="0"/>
            <a:ext cx="9472680" cy="5142600"/>
          </a:xfrm>
          <a:prstGeom prst="rect">
            <a:avLst/>
          </a:prstGeom>
          <a:ln w="0">
            <a:noFill/>
          </a:ln>
        </p:spPr>
      </p:pic>
      <p:sp>
        <p:nvSpPr>
          <p:cNvPr id="213" name="TextBox 5"/>
          <p:cNvSpPr/>
          <p:nvPr/>
        </p:nvSpPr>
        <p:spPr>
          <a:xfrm>
            <a:off x="2028240" y="947880"/>
            <a:ext cx="4752360" cy="338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buClr>
                <a:srgbClr val="0099ff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99ff"/>
                </a:solidFill>
                <a:latin typeface="Arial"/>
                <a:ea typeface="DejaVu Sans"/>
              </a:rPr>
              <a:t>New Social Value Policy introduced in July 2020 </a:t>
            </a:r>
            <a:endParaRPr b="0" lang="en-GB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99ff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99ff"/>
                </a:solidFill>
                <a:latin typeface="Arial"/>
                <a:ea typeface="DejaVu Sans"/>
              </a:rPr>
              <a:t>All new and existing contracts over £100k </a:t>
            </a:r>
            <a:endParaRPr b="0" lang="en-GB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99ff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99ff"/>
                </a:solidFill>
                <a:latin typeface="Arial"/>
                <a:ea typeface="DejaVu Sans"/>
              </a:rPr>
              <a:t>Social Value is based on point scoring system that is dependent on contract value</a:t>
            </a:r>
            <a:endParaRPr b="0" lang="en-GB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99ff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99ff"/>
                </a:solidFill>
                <a:latin typeface="Arial"/>
                <a:ea typeface="DejaVu Sans"/>
              </a:rPr>
              <a:t>Contractor/ Suppliers can select items from the Social Value menu to create their own Social Value Plan </a:t>
            </a:r>
            <a:endParaRPr b="0" lang="en-GB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99ff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99ff"/>
                </a:solidFill>
                <a:latin typeface="Arial"/>
                <a:ea typeface="DejaVu Sans"/>
              </a:rPr>
              <a:t>Introduced Match My Project in Oct 2023</a:t>
            </a:r>
            <a:endParaRPr b="0" lang="en-GB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99ff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99ff"/>
                </a:solidFill>
                <a:latin typeface="Arial"/>
                <a:ea typeface="DejaVu Sans"/>
              </a:rPr>
              <a:t>Increased Social Value outcomes by 97.7 % in 22/23</a:t>
            </a:r>
            <a:endParaRPr b="0" lang="en-GB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restart="whenNotActive" nodeType="interactiveSeq" fill="hold">
                <p:stCondLst>
                  <p:cond delay="0" evt="onClick">
                    <p:tgtEl>
                      <p:spTgt spid="212"/>
                    </p:tgtEl>
                  </p:cond>
                </p:stCondLst>
                <p:childTnLst>
                  <p:par>
                    <p:cTn id="3" fill="hold">
                      <p:stCondLst>
                        <p:cond delay="0" evt="onClick">
                          <p:tgtEl>
                            <p:spTgt spid="212"/>
                          </p:tgtEl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275760" y="1008720"/>
            <a:ext cx="2415600" cy="57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89000"/>
          </a:bodyPr>
          <a:p>
            <a:pPr>
              <a:lnSpc>
                <a:spcPct val="100000"/>
              </a:lnSpc>
              <a:buNone/>
            </a:pPr>
            <a:r>
              <a:rPr b="1" lang="en-GB" sz="2400" spc="-1" strike="noStrike">
                <a:solidFill>
                  <a:srgbClr val="0099ff"/>
                </a:solidFill>
                <a:latin typeface="Arial"/>
              </a:rPr>
              <a:t>Social Value Now!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sldNum"/>
          </p:nvPr>
        </p:nvSpPr>
        <p:spPr>
          <a:xfrm>
            <a:off x="6618240" y="4654080"/>
            <a:ext cx="2056320" cy="27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GB" sz="900" spc="-1" strike="noStrike">
                <a:solidFill>
                  <a:srgbClr val="ffffff"/>
                </a:solidFill>
                <a:latin typeface="Arial"/>
              </a:rPr>
              <a:t>|</a:t>
            </a:r>
            <a:r>
              <a:rPr b="1" lang="en-GB" sz="900" spc="-1" strike="noStrike">
                <a:solidFill>
                  <a:srgbClr val="ffffff"/>
                </a:solidFill>
                <a:latin typeface="Arial"/>
              </a:rPr>
              <a:t> </a:t>
            </a:r>
            <a:fld id="{E231EC59-F2D6-4CEA-9E71-2EC830893659}" type="slidenum">
              <a:rPr b="1" lang="en-US" sz="9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GB" sz="900" spc="-1" strike="noStrike">
              <a:latin typeface="Times New Roman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/>
          </p:nvPr>
        </p:nvSpPr>
        <p:spPr>
          <a:xfrm>
            <a:off x="199800" y="144000"/>
            <a:ext cx="6711480" cy="489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/>
          </p:nvPr>
        </p:nvSpPr>
        <p:spPr>
          <a:xfrm>
            <a:off x="-4248000" y="4104000"/>
            <a:ext cx="2470680" cy="133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8" name=""/>
          <p:cNvSpPr/>
          <p:nvPr/>
        </p:nvSpPr>
        <p:spPr>
          <a:xfrm>
            <a:off x="256320" y="1512000"/>
            <a:ext cx="8815320" cy="253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GB" sz="1800" spc="-1" strike="noStrike">
                <a:latin typeface="Arial"/>
              </a:rPr>
              <a:t>New Social Value Policy introduced in July 2020 </a:t>
            </a:r>
            <a:endParaRPr b="0" lang="en-GB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800" spc="-1" strike="noStrike">
                <a:latin typeface="Arial"/>
              </a:rPr>
              <a:t>All new and existing contracts over £100k </a:t>
            </a:r>
            <a:endParaRPr b="0" lang="en-GB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800" spc="-1" strike="noStrike">
                <a:latin typeface="Arial"/>
              </a:rPr>
              <a:t>Social Value is based on point scoring system that is dependent on contract value</a:t>
            </a:r>
            <a:endParaRPr b="0" lang="en-GB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800" spc="-1" strike="noStrike">
                <a:latin typeface="Arial"/>
              </a:rPr>
              <a:t>Contractor/ Suppliers can select items from the Social Value menu to create their own Social Value Plan </a:t>
            </a:r>
            <a:endParaRPr b="0" lang="en-GB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800" spc="-1" strike="noStrike">
                <a:latin typeface="Arial"/>
              </a:rPr>
              <a:t>Introduced Match My Project in Oct 2023</a:t>
            </a:r>
            <a:endParaRPr b="0" lang="en-GB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800" spc="-1" strike="noStrike">
                <a:latin typeface="Arial"/>
              </a:rPr>
              <a:t>Increased Social Value outcomes by 97.7 % in 22/23</a:t>
            </a:r>
            <a:endParaRPr b="0" lang="en-GB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822960" y="214920"/>
            <a:ext cx="7542720" cy="1086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algn="ctr">
              <a:buNone/>
            </a:pPr>
            <a:endParaRPr b="0" lang="en-GB" sz="4400" spc="-1" strike="noStrike">
              <a:latin typeface="Arial"/>
            </a:endParaRPr>
          </a:p>
        </p:txBody>
      </p:sp>
      <p:graphicFrame>
        <p:nvGraphicFramePr>
          <p:cNvPr id="220" name=""/>
          <p:cNvGraphicFramePr/>
          <p:nvPr/>
        </p:nvGraphicFramePr>
        <p:xfrm>
          <a:off x="824760" y="1207440"/>
          <a:ext cx="7535880" cy="3008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221" name="Picture 4" descr=""/>
          <p:cNvPicPr/>
          <p:nvPr/>
        </p:nvPicPr>
        <p:blipFill>
          <a:blip r:embed="rId2"/>
          <a:stretch/>
        </p:blipFill>
        <p:spPr>
          <a:xfrm>
            <a:off x="0" y="14400"/>
            <a:ext cx="9142920" cy="5113440"/>
          </a:xfrm>
          <a:prstGeom prst="rect">
            <a:avLst/>
          </a:prstGeom>
          <a:ln w="0">
            <a:noFill/>
          </a:ln>
        </p:spPr>
      </p:pic>
      <p:pic>
        <p:nvPicPr>
          <p:cNvPr id="222" name="Picture 6" descr=""/>
          <p:cNvPicPr/>
          <p:nvPr/>
        </p:nvPicPr>
        <p:blipFill>
          <a:blip r:embed="rId3"/>
          <a:stretch/>
        </p:blipFill>
        <p:spPr>
          <a:xfrm>
            <a:off x="720" y="-5400"/>
            <a:ext cx="9142920" cy="5133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extBox 1"/>
          <p:cNvSpPr/>
          <p:nvPr/>
        </p:nvSpPr>
        <p:spPr>
          <a:xfrm>
            <a:off x="-104400" y="2425680"/>
            <a:ext cx="924732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ffffff"/>
                </a:solidFill>
                <a:latin typeface="Arial"/>
                <a:ea typeface="DejaVu Sans"/>
              </a:rPr>
              <a:t>www.mtvh.co.uk</a:t>
            </a:r>
            <a:endParaRPr b="0" lang="en-GB" sz="1300" spc="-1" strike="noStrike">
              <a:latin typeface="Arial"/>
            </a:endParaRPr>
          </a:p>
        </p:txBody>
      </p:sp>
      <p:pic>
        <p:nvPicPr>
          <p:cNvPr id="224" name="Picture 6" descr="A picture containing text&#10;&#10;Description automatically generated"/>
          <p:cNvPicPr/>
          <p:nvPr/>
        </p:nvPicPr>
        <p:blipFill>
          <a:blip r:embed="rId1"/>
          <a:stretch/>
        </p:blipFill>
        <p:spPr>
          <a:xfrm>
            <a:off x="3741480" y="4323240"/>
            <a:ext cx="1659600" cy="480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101160" y="1144800"/>
            <a:ext cx="2724840" cy="89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 fontScale="80000"/>
          </a:bodyPr>
          <a:p>
            <a:pPr>
              <a:lnSpc>
                <a:spcPct val="100000"/>
              </a:lnSpc>
              <a:buNone/>
            </a:pPr>
            <a:r>
              <a:rPr b="1" lang="en-GB" sz="2400" spc="-1" strike="noStrike">
                <a:solidFill>
                  <a:srgbClr val="0099ff"/>
                </a:solidFill>
                <a:latin typeface="Arial"/>
              </a:rPr>
              <a:t>What project have we funded through Social Value ?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/>
          </p:nvPr>
        </p:nvSpPr>
        <p:spPr>
          <a:xfrm>
            <a:off x="225360" y="2038320"/>
            <a:ext cx="2600640" cy="261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ts val="2001"/>
              </a:lnSpc>
              <a:spcAft>
                <a:spcPts val="751"/>
              </a:spcAft>
              <a:buNone/>
            </a:pPr>
            <a:endParaRPr b="0" lang="en-GB" sz="3200" spc="-1" strike="noStrike">
              <a:latin typeface="Arial"/>
            </a:endParaRPr>
          </a:p>
          <a:p>
            <a:pPr>
              <a:lnSpc>
                <a:spcPts val="2001"/>
              </a:lnSpc>
              <a:spcAft>
                <a:spcPts val="751"/>
              </a:spcAft>
              <a:buNone/>
              <a:tabLst>
                <a:tab algn="l" pos="0"/>
              </a:tabLst>
            </a:pPr>
            <a:endParaRPr b="0" lang="en-GB" sz="3200" spc="-1" strike="noStrike">
              <a:latin typeface="Arial"/>
            </a:endParaRPr>
          </a:p>
        </p:txBody>
      </p:sp>
      <p:pic>
        <p:nvPicPr>
          <p:cNvPr id="227" name="Picture Placeholder 7" descr=""/>
          <p:cNvPicPr/>
          <p:nvPr/>
        </p:nvPicPr>
        <p:blipFill>
          <a:blip r:embed="rId1"/>
          <a:srcRect l="0" t="7139" r="0" b="7139"/>
          <a:stretch/>
        </p:blipFill>
        <p:spPr>
          <a:xfrm>
            <a:off x="2951280" y="0"/>
            <a:ext cx="6191640" cy="5307120"/>
          </a:xfrm>
          <a:prstGeom prst="rect">
            <a:avLst/>
          </a:prstGeom>
          <a:ln w="0">
            <a:noFill/>
          </a:ln>
        </p:spPr>
      </p:pic>
      <p:sp>
        <p:nvSpPr>
          <p:cNvPr id="228" name="PlaceHolder 3"/>
          <p:cNvSpPr>
            <a:spLocks noGrp="1"/>
          </p:cNvSpPr>
          <p:nvPr>
            <p:ph type="sldNum"/>
          </p:nvPr>
        </p:nvSpPr>
        <p:spPr>
          <a:xfrm>
            <a:off x="6618240" y="4654080"/>
            <a:ext cx="2056320" cy="272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GB" sz="900" spc="-1" strike="noStrike">
                <a:solidFill>
                  <a:srgbClr val="ffffff"/>
                </a:solidFill>
                <a:latin typeface="Arial"/>
              </a:rPr>
              <a:t>|</a:t>
            </a:r>
            <a:r>
              <a:rPr b="1" lang="en-GB" sz="900" spc="-1" strike="noStrike">
                <a:solidFill>
                  <a:srgbClr val="ffffff"/>
                </a:solidFill>
                <a:latin typeface="Arial"/>
              </a:rPr>
              <a:t> </a:t>
            </a:r>
            <a:fld id="{D5B38942-E1A5-4BED-AEA9-C4A0121578AE}" type="slidenum">
              <a:rPr b="1" lang="en-US" sz="9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GB" sz="900" spc="-1" strike="noStrike">
              <a:latin typeface="Times New Roman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/>
          </p:nvPr>
        </p:nvSpPr>
        <p:spPr>
          <a:xfrm>
            <a:off x="225360" y="4839120"/>
            <a:ext cx="2470680" cy="133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MTVH Empowering Futures Pres_GI261020</Template>
  <TotalTime>35400</TotalTime>
  <Application>LibreOffice_Vanilla/7.2.5.2$MacOSX_X86_64 LibreOffice_project/499f9727c189e6ef3471021d6132d4c694f357e5</Application>
  <AppVersion>15.0000</AppVersion>
  <Words>195</Words>
  <Paragraphs>33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2020-11-11T16:00:31Z</dcterms:created>
  <dc:creator>Sarah Willis</dc:creator>
  <dc:description/>
  <dc:language>en-GB</dc:language>
  <cp:lastModifiedBy/>
  <dcterms:modified xsi:type="dcterms:W3CDTF">2023-12-02T18:37:59Z</dcterms:modified>
  <cp:revision>106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PresentationFormat">
    <vt:lpwstr>On-screen Show (16:9)</vt:lpwstr>
  </property>
  <property fmtid="{D5CDD505-2E9C-101B-9397-08002B2CF9AE}" pid="4" name="Slides">
    <vt:i4>7</vt:i4>
  </property>
</Properties>
</file>